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Montserrat SemiBold"/>
      <p:regular r:id="rId21"/>
      <p:bold r:id="rId22"/>
      <p:italic r:id="rId23"/>
      <p:boldItalic r:id="rId24"/>
    </p:embeddedFont>
    <p:embeddedFont>
      <p:font typeface="Montserrat"/>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SemiBold-bold.fntdata"/><Relationship Id="rId21" Type="http://schemas.openxmlformats.org/officeDocument/2006/relationships/font" Target="fonts/MontserratSemiBold-regular.fntdata"/><Relationship Id="rId24" Type="http://schemas.openxmlformats.org/officeDocument/2006/relationships/font" Target="fonts/MontserratSemiBold-boldItalic.fntdata"/><Relationship Id="rId23" Type="http://schemas.openxmlformats.org/officeDocument/2006/relationships/font" Target="fonts/MontserratSemi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c98e2cc06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c98e2cc06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c9620c9107_0_2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c9620c9107_0_2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c9620c9107_0_2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c9620c9107_0_2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c9620c9107_0_2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c9620c9107_0_2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c9620c9107_0_2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c9620c9107_0_2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c9620c9107_0_2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c9620c9107_0_2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c9620c91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c9620c91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c98e2cc06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c98e2cc06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c995bda8aa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c995bda8aa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c98e2cc06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c98e2cc06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c98e2cc06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c98e2cc06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c995bda8aa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c995bda8aa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c995bda8aa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c995bda8aa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c98e2cc06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c98e2cc06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6.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32.png"/><Relationship Id="rId5" Type="http://schemas.openxmlformats.org/officeDocument/2006/relationships/image" Target="../media/image30.png"/><Relationship Id="rId6"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2.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jpg"/><Relationship Id="rId4" Type="http://schemas.openxmlformats.org/officeDocument/2006/relationships/image" Target="../media/image9.jpg"/><Relationship Id="rId5" Type="http://schemas.openxmlformats.org/officeDocument/2006/relationships/image" Target="../media/image12.png"/><Relationship Id="rId6" Type="http://schemas.openxmlformats.org/officeDocument/2006/relationships/image" Target="../media/image8.png"/><Relationship Id="rId7" Type="http://schemas.openxmlformats.org/officeDocument/2006/relationships/image" Target="../media/image21.png"/><Relationship Id="rId8"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20.png"/><Relationship Id="rId11" Type="http://schemas.openxmlformats.org/officeDocument/2006/relationships/image" Target="../media/image19.png"/><Relationship Id="rId10" Type="http://schemas.openxmlformats.org/officeDocument/2006/relationships/image" Target="../media/image23.png"/><Relationship Id="rId12" Type="http://schemas.openxmlformats.org/officeDocument/2006/relationships/image" Target="../media/image14.png"/><Relationship Id="rId9" Type="http://schemas.openxmlformats.org/officeDocument/2006/relationships/image" Target="../media/image17.png"/><Relationship Id="rId5" Type="http://schemas.openxmlformats.org/officeDocument/2006/relationships/image" Target="../media/image4.png"/><Relationship Id="rId6" Type="http://schemas.openxmlformats.org/officeDocument/2006/relationships/image" Target="../media/image2.png"/><Relationship Id="rId7" Type="http://schemas.openxmlformats.org/officeDocument/2006/relationships/image" Target="../media/image28.png"/><Relationship Id="rId8"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3997" cy="5143530"/>
          </a:xfrm>
          <a:prstGeom prst="rect">
            <a:avLst/>
          </a:prstGeom>
          <a:noFill/>
          <a:ln>
            <a:noFill/>
          </a:ln>
        </p:spPr>
      </p:pic>
      <p:sp>
        <p:nvSpPr>
          <p:cNvPr id="55" name="Google Shape;55;p13"/>
          <p:cNvSpPr txBox="1"/>
          <p:nvPr>
            <p:ph type="ctrTitle"/>
          </p:nvPr>
        </p:nvSpPr>
        <p:spPr>
          <a:xfrm>
            <a:off x="311700" y="604650"/>
            <a:ext cx="8520600" cy="1093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s-419">
                <a:solidFill>
                  <a:schemeClr val="lt1"/>
                </a:solidFill>
                <a:latin typeface="Montserrat"/>
                <a:ea typeface="Montserrat"/>
                <a:cs typeface="Montserrat"/>
                <a:sym typeface="Montserrat"/>
              </a:rPr>
              <a:t>Radiografía de:</a:t>
            </a:r>
            <a:endParaRPr b="1">
              <a:solidFill>
                <a:schemeClr val="lt1"/>
              </a:solidFill>
              <a:latin typeface="Montserrat"/>
              <a:ea typeface="Montserrat"/>
              <a:cs typeface="Montserrat"/>
              <a:sym typeface="Montserrat"/>
            </a:endParaRPr>
          </a:p>
        </p:txBody>
      </p:sp>
      <p:sp>
        <p:nvSpPr>
          <p:cNvPr id="56" name="Google Shape;56;p13"/>
          <p:cNvSpPr txBox="1"/>
          <p:nvPr>
            <p:ph type="ctrTitle"/>
          </p:nvPr>
        </p:nvSpPr>
        <p:spPr>
          <a:xfrm>
            <a:off x="363900" y="3317675"/>
            <a:ext cx="8520600" cy="171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1" lang="es-419" sz="2029">
                <a:solidFill>
                  <a:schemeClr val="lt1"/>
                </a:solidFill>
                <a:latin typeface="Montserrat"/>
                <a:ea typeface="Montserrat"/>
                <a:cs typeface="Montserrat"/>
                <a:sym typeface="Montserrat"/>
              </a:rPr>
              <a:t>Tarea 2 - </a:t>
            </a:r>
            <a:r>
              <a:rPr b="1" lang="es-419" sz="2029">
                <a:solidFill>
                  <a:schemeClr val="lt1"/>
                </a:solidFill>
                <a:latin typeface="Montserrat"/>
                <a:ea typeface="Montserrat"/>
                <a:cs typeface="Montserrat"/>
                <a:sym typeface="Montserrat"/>
              </a:rPr>
              <a:t>Cómputo</a:t>
            </a:r>
            <a:r>
              <a:rPr b="1" lang="es-419" sz="2029">
                <a:solidFill>
                  <a:schemeClr val="lt1"/>
                </a:solidFill>
                <a:latin typeface="Montserrat"/>
                <a:ea typeface="Montserrat"/>
                <a:cs typeface="Montserrat"/>
                <a:sym typeface="Montserrat"/>
              </a:rPr>
              <a:t> </a:t>
            </a:r>
            <a:r>
              <a:rPr b="1" lang="es-419" sz="2029">
                <a:solidFill>
                  <a:schemeClr val="lt1"/>
                </a:solidFill>
                <a:latin typeface="Montserrat"/>
                <a:ea typeface="Montserrat"/>
                <a:cs typeface="Montserrat"/>
                <a:sym typeface="Montserrat"/>
              </a:rPr>
              <a:t>Móvil</a:t>
            </a:r>
            <a:endParaRPr b="1" sz="2029">
              <a:solidFill>
                <a:schemeClr val="lt1"/>
              </a:solidFill>
              <a:latin typeface="Montserrat"/>
              <a:ea typeface="Montserrat"/>
              <a:cs typeface="Montserrat"/>
              <a:sym typeface="Montserrat"/>
            </a:endParaRPr>
          </a:p>
          <a:p>
            <a:pPr indent="0" lvl="0" marL="0" rtl="0" algn="l">
              <a:spcBef>
                <a:spcPts val="0"/>
              </a:spcBef>
              <a:spcAft>
                <a:spcPts val="0"/>
              </a:spcAft>
              <a:buSzPts val="990"/>
              <a:buNone/>
            </a:pPr>
            <a:r>
              <a:rPr b="1" lang="es-419" sz="2029">
                <a:solidFill>
                  <a:schemeClr val="lt1"/>
                </a:solidFill>
                <a:latin typeface="Montserrat"/>
                <a:ea typeface="Montserrat"/>
                <a:cs typeface="Montserrat"/>
                <a:sym typeface="Montserrat"/>
              </a:rPr>
              <a:t>Equipo 4 - Integrantes:</a:t>
            </a:r>
            <a:endParaRPr b="1" sz="2029">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990"/>
              <a:buFont typeface="Arial"/>
              <a:buNone/>
            </a:pPr>
            <a:r>
              <a:rPr lang="es-419" sz="2029">
                <a:solidFill>
                  <a:schemeClr val="lt1"/>
                </a:solidFill>
                <a:latin typeface="Montserrat"/>
                <a:ea typeface="Montserrat"/>
                <a:cs typeface="Montserrat"/>
                <a:sym typeface="Montserrat"/>
              </a:rPr>
              <a:t>Leyva Mercado Christian Alejandro</a:t>
            </a:r>
            <a:endParaRPr sz="2029">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990"/>
              <a:buFont typeface="Arial"/>
              <a:buNone/>
            </a:pPr>
            <a:r>
              <a:rPr lang="es-419" sz="2029">
                <a:solidFill>
                  <a:schemeClr val="lt1"/>
                </a:solidFill>
                <a:latin typeface="Montserrat"/>
                <a:ea typeface="Montserrat"/>
                <a:cs typeface="Montserrat"/>
                <a:sym typeface="Montserrat"/>
              </a:rPr>
              <a:t>López Becerra Ricardo</a:t>
            </a:r>
            <a:endParaRPr sz="2029">
              <a:solidFill>
                <a:schemeClr val="lt1"/>
              </a:solidFill>
              <a:latin typeface="Montserrat"/>
              <a:ea typeface="Montserrat"/>
              <a:cs typeface="Montserrat"/>
              <a:sym typeface="Montserrat"/>
            </a:endParaRPr>
          </a:p>
          <a:p>
            <a:pPr indent="0" lvl="0" marL="0" rtl="0" algn="l">
              <a:spcBef>
                <a:spcPts val="0"/>
              </a:spcBef>
              <a:spcAft>
                <a:spcPts val="0"/>
              </a:spcAft>
              <a:buSzPts val="990"/>
              <a:buNone/>
            </a:pPr>
            <a:r>
              <a:rPr lang="es-419" sz="2029">
                <a:solidFill>
                  <a:schemeClr val="lt1"/>
                </a:solidFill>
                <a:latin typeface="Montserrat"/>
                <a:ea typeface="Montserrat"/>
                <a:cs typeface="Montserrat"/>
                <a:sym typeface="Montserrat"/>
              </a:rPr>
              <a:t>Rivas Solís Carlos Eduardo</a:t>
            </a:r>
            <a:endParaRPr sz="313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419">
                <a:solidFill>
                  <a:srgbClr val="FE7A4D"/>
                </a:solidFill>
                <a:latin typeface="Montserrat SemiBold"/>
                <a:ea typeface="Montserrat SemiBold"/>
                <a:cs typeface="Montserrat SemiBold"/>
                <a:sym typeface="Montserrat SemiBold"/>
              </a:rPr>
              <a:t>Analisis </a:t>
            </a:r>
            <a:r>
              <a:rPr lang="es-419">
                <a:solidFill>
                  <a:srgbClr val="FE7A4D"/>
                </a:solidFill>
                <a:latin typeface="Montserrat SemiBold"/>
                <a:ea typeface="Montserrat SemiBold"/>
                <a:cs typeface="Montserrat SemiBold"/>
                <a:sym typeface="Montserrat SemiBold"/>
              </a:rPr>
              <a:t>FODA</a:t>
            </a:r>
            <a:endParaRPr>
              <a:solidFill>
                <a:srgbClr val="FE7A4D"/>
              </a:solidFill>
              <a:latin typeface="Montserrat SemiBold"/>
              <a:ea typeface="Montserrat SemiBold"/>
              <a:cs typeface="Montserrat SemiBold"/>
              <a:sym typeface="Montserrat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s-419">
                <a:solidFill>
                  <a:srgbClr val="FE7A4D"/>
                </a:solidFill>
                <a:latin typeface="Montserrat SemiBold"/>
                <a:ea typeface="Montserrat SemiBold"/>
                <a:cs typeface="Montserrat SemiBold"/>
                <a:sym typeface="Montserrat SemiBold"/>
              </a:rPr>
              <a:t>Fortalezas de la app</a:t>
            </a:r>
            <a:endParaRPr>
              <a:solidFill>
                <a:srgbClr val="FE7A4D"/>
              </a:solidFill>
              <a:latin typeface="Montserrat SemiBold"/>
              <a:ea typeface="Montserrat SemiBold"/>
              <a:cs typeface="Montserrat SemiBold"/>
              <a:sym typeface="Montserrat SemiBold"/>
            </a:endParaRPr>
          </a:p>
        </p:txBody>
      </p:sp>
      <p:sp>
        <p:nvSpPr>
          <p:cNvPr id="150" name="Google Shape;150;p23"/>
          <p:cNvSpPr txBox="1"/>
          <p:nvPr>
            <p:ph idx="1" type="body"/>
          </p:nvPr>
        </p:nvSpPr>
        <p:spPr>
          <a:xfrm>
            <a:off x="1091025" y="998075"/>
            <a:ext cx="2733300" cy="17403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s-419"/>
              <a:t>Una alta popularidad en la sociedad generando constantemente nuevos usuarios.</a:t>
            </a:r>
            <a:endParaRPr/>
          </a:p>
        </p:txBody>
      </p:sp>
      <p:sp>
        <p:nvSpPr>
          <p:cNvPr id="151" name="Google Shape;151;p23"/>
          <p:cNvSpPr txBox="1"/>
          <p:nvPr>
            <p:ph idx="1" type="body"/>
          </p:nvPr>
        </p:nvSpPr>
        <p:spPr>
          <a:xfrm>
            <a:off x="5544100" y="1350225"/>
            <a:ext cx="2733300" cy="17403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s-419"/>
              <a:t>Uso de una interfaz bastante intuitiva y fácil de usar.</a:t>
            </a:r>
            <a:endParaRPr/>
          </a:p>
        </p:txBody>
      </p:sp>
      <p:pic>
        <p:nvPicPr>
          <p:cNvPr id="152" name="Google Shape;152;p23"/>
          <p:cNvPicPr preferRelativeResize="0"/>
          <p:nvPr/>
        </p:nvPicPr>
        <p:blipFill>
          <a:blip r:embed="rId3">
            <a:alphaModFix/>
          </a:blip>
          <a:stretch>
            <a:fillRect/>
          </a:stretch>
        </p:blipFill>
        <p:spPr>
          <a:xfrm>
            <a:off x="658600" y="2571750"/>
            <a:ext cx="3598149" cy="2516300"/>
          </a:xfrm>
          <a:prstGeom prst="rect">
            <a:avLst/>
          </a:prstGeom>
          <a:noFill/>
          <a:ln>
            <a:noFill/>
          </a:ln>
        </p:spPr>
      </p:pic>
      <p:pic>
        <p:nvPicPr>
          <p:cNvPr id="153" name="Google Shape;153;p23"/>
          <p:cNvPicPr preferRelativeResize="0"/>
          <p:nvPr/>
        </p:nvPicPr>
        <p:blipFill>
          <a:blip r:embed="rId4">
            <a:alphaModFix/>
          </a:blip>
          <a:stretch>
            <a:fillRect/>
          </a:stretch>
        </p:blipFill>
        <p:spPr>
          <a:xfrm>
            <a:off x="4572000" y="2691225"/>
            <a:ext cx="4337799" cy="22773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solidFill>
                  <a:srgbClr val="FE7A4D"/>
                </a:solidFill>
                <a:latin typeface="Montserrat SemiBold"/>
                <a:ea typeface="Montserrat SemiBold"/>
                <a:cs typeface="Montserrat SemiBold"/>
                <a:sym typeface="Montserrat SemiBold"/>
              </a:rPr>
              <a:t>Oportunidades en el mercado</a:t>
            </a:r>
            <a:endParaRPr>
              <a:solidFill>
                <a:srgbClr val="FE7A4D"/>
              </a:solidFill>
              <a:latin typeface="Montserrat SemiBold"/>
              <a:ea typeface="Montserrat SemiBold"/>
              <a:cs typeface="Montserrat SemiBold"/>
              <a:sym typeface="Montserrat SemiBold"/>
            </a:endParaRPr>
          </a:p>
        </p:txBody>
      </p:sp>
      <p:sp>
        <p:nvSpPr>
          <p:cNvPr id="159" name="Google Shape;159;p24"/>
          <p:cNvSpPr txBox="1"/>
          <p:nvPr>
            <p:ph idx="1" type="body"/>
          </p:nvPr>
        </p:nvSpPr>
        <p:spPr>
          <a:xfrm>
            <a:off x="311700" y="1415125"/>
            <a:ext cx="3925500" cy="30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Montserrat"/>
              <a:buChar char="●"/>
            </a:pPr>
            <a:r>
              <a:rPr lang="es-419">
                <a:solidFill>
                  <a:schemeClr val="dk1"/>
                </a:solidFill>
                <a:latin typeface="Montserrat"/>
                <a:ea typeface="Montserrat"/>
                <a:cs typeface="Montserrat"/>
                <a:sym typeface="Montserrat"/>
              </a:rPr>
              <a:t>Una mayor penetración en mercados más conservadores y de edades mayores.</a:t>
            </a:r>
            <a:endParaRPr>
              <a:solidFill>
                <a:schemeClr val="dk1"/>
              </a:solidFill>
              <a:latin typeface="Montserrat"/>
              <a:ea typeface="Montserrat"/>
              <a:cs typeface="Montserrat"/>
              <a:sym typeface="Montserrat"/>
            </a:endParaRPr>
          </a:p>
          <a:p>
            <a:pPr indent="-342900" lvl="0" marL="457200" rtl="0" algn="l">
              <a:spcBef>
                <a:spcPts val="0"/>
              </a:spcBef>
              <a:spcAft>
                <a:spcPts val="0"/>
              </a:spcAft>
              <a:buClr>
                <a:schemeClr val="dk1"/>
              </a:buClr>
              <a:buSzPts val="1800"/>
              <a:buFont typeface="Montserrat"/>
              <a:buChar char="●"/>
            </a:pPr>
            <a:r>
              <a:rPr lang="es-419">
                <a:solidFill>
                  <a:schemeClr val="dk1"/>
                </a:solidFill>
                <a:latin typeface="Montserrat"/>
                <a:ea typeface="Montserrat"/>
                <a:cs typeface="Montserrat"/>
                <a:sym typeface="Montserrat"/>
              </a:rPr>
              <a:t>Aplicación de tecnologías nuevas como las Inteligencias Artificiales.</a:t>
            </a:r>
            <a:endParaRPr>
              <a:solidFill>
                <a:schemeClr val="dk1"/>
              </a:solidFill>
              <a:latin typeface="Montserrat"/>
              <a:ea typeface="Montserrat"/>
              <a:cs typeface="Montserrat"/>
              <a:sym typeface="Montserrat"/>
            </a:endParaRPr>
          </a:p>
        </p:txBody>
      </p:sp>
      <p:pic>
        <p:nvPicPr>
          <p:cNvPr id="160" name="Google Shape;160;p24"/>
          <p:cNvPicPr preferRelativeResize="0"/>
          <p:nvPr/>
        </p:nvPicPr>
        <p:blipFill rotWithShape="1">
          <a:blip r:embed="rId3">
            <a:alphaModFix/>
          </a:blip>
          <a:srcRect b="0" l="41356" r="6543" t="0"/>
          <a:stretch/>
        </p:blipFill>
        <p:spPr>
          <a:xfrm>
            <a:off x="5355475" y="1050088"/>
            <a:ext cx="3476825" cy="3769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s-419">
                <a:solidFill>
                  <a:srgbClr val="FE7A4D"/>
                </a:solidFill>
                <a:latin typeface="Montserrat SemiBold"/>
                <a:ea typeface="Montserrat SemiBold"/>
                <a:cs typeface="Montserrat SemiBold"/>
                <a:sym typeface="Montserrat SemiBold"/>
              </a:rPr>
              <a:t>Debilidades de la app</a:t>
            </a:r>
            <a:endParaRPr>
              <a:solidFill>
                <a:srgbClr val="FE7A4D"/>
              </a:solidFill>
              <a:latin typeface="Montserrat SemiBold"/>
              <a:ea typeface="Montserrat SemiBold"/>
              <a:cs typeface="Montserrat SemiBold"/>
              <a:sym typeface="Montserrat SemiBold"/>
            </a:endParaRPr>
          </a:p>
        </p:txBody>
      </p:sp>
      <p:sp>
        <p:nvSpPr>
          <p:cNvPr id="166" name="Google Shape;166;p25"/>
          <p:cNvSpPr txBox="1"/>
          <p:nvPr>
            <p:ph idx="1" type="body"/>
          </p:nvPr>
        </p:nvSpPr>
        <p:spPr>
          <a:xfrm>
            <a:off x="223400" y="1400850"/>
            <a:ext cx="2531400" cy="1170900"/>
          </a:xfrm>
          <a:prstGeom prst="rect">
            <a:avLst/>
          </a:prstGeom>
        </p:spPr>
        <p:txBody>
          <a:bodyPr anchorCtr="0" anchor="t" bIns="91425" lIns="91425" spcFirstLastPara="1" rIns="91425" wrap="square" tIns="91425">
            <a:normAutofit fontScale="92500"/>
          </a:bodyPr>
          <a:lstStyle/>
          <a:p>
            <a:pPr indent="0" lvl="0" marL="0" rtl="0" algn="ctr">
              <a:spcBef>
                <a:spcPts val="0"/>
              </a:spcBef>
              <a:spcAft>
                <a:spcPts val="1200"/>
              </a:spcAft>
              <a:buNone/>
            </a:pPr>
            <a:r>
              <a:rPr lang="es-419"/>
              <a:t>Algoritmo de “match” desigual entre </a:t>
            </a:r>
            <a:r>
              <a:rPr lang="es-419"/>
              <a:t>categorías</a:t>
            </a:r>
            <a:r>
              <a:rPr lang="es-419"/>
              <a:t> de usuarios.</a:t>
            </a:r>
            <a:endParaRPr/>
          </a:p>
        </p:txBody>
      </p:sp>
      <p:sp>
        <p:nvSpPr>
          <p:cNvPr id="167" name="Google Shape;167;p25"/>
          <p:cNvSpPr txBox="1"/>
          <p:nvPr>
            <p:ph idx="1" type="body"/>
          </p:nvPr>
        </p:nvSpPr>
        <p:spPr>
          <a:xfrm>
            <a:off x="3147550" y="944838"/>
            <a:ext cx="2531400" cy="1170900"/>
          </a:xfrm>
          <a:prstGeom prst="rect">
            <a:avLst/>
          </a:prstGeom>
        </p:spPr>
        <p:txBody>
          <a:bodyPr anchorCtr="0" anchor="t" bIns="91425" lIns="91425" spcFirstLastPara="1" rIns="91425" wrap="square" tIns="91425">
            <a:normAutofit fontScale="92500"/>
          </a:bodyPr>
          <a:lstStyle/>
          <a:p>
            <a:pPr indent="0" lvl="0" marL="0" rtl="0" algn="ctr">
              <a:spcBef>
                <a:spcPts val="0"/>
              </a:spcBef>
              <a:spcAft>
                <a:spcPts val="1200"/>
              </a:spcAft>
              <a:buNone/>
            </a:pPr>
            <a:r>
              <a:rPr lang="es-419"/>
              <a:t>Mucha disparidad entre usuarios masculinos y femeninos</a:t>
            </a:r>
            <a:endParaRPr/>
          </a:p>
        </p:txBody>
      </p:sp>
      <p:sp>
        <p:nvSpPr>
          <p:cNvPr id="168" name="Google Shape;168;p25"/>
          <p:cNvSpPr txBox="1"/>
          <p:nvPr>
            <p:ph idx="1" type="body"/>
          </p:nvPr>
        </p:nvSpPr>
        <p:spPr>
          <a:xfrm>
            <a:off x="6418075" y="1400850"/>
            <a:ext cx="2531400" cy="11709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s-419"/>
              <a:t>Aburrimiento de los usuarios por falta de éxito.</a:t>
            </a:r>
            <a:endParaRPr/>
          </a:p>
        </p:txBody>
      </p:sp>
      <p:pic>
        <p:nvPicPr>
          <p:cNvPr id="169" name="Google Shape;169;p25"/>
          <p:cNvPicPr preferRelativeResize="0"/>
          <p:nvPr/>
        </p:nvPicPr>
        <p:blipFill>
          <a:blip r:embed="rId3">
            <a:alphaModFix/>
          </a:blip>
          <a:stretch>
            <a:fillRect/>
          </a:stretch>
        </p:blipFill>
        <p:spPr>
          <a:xfrm>
            <a:off x="2613300" y="2302575"/>
            <a:ext cx="4350326" cy="2610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solidFill>
                  <a:srgbClr val="FE7A4D"/>
                </a:solidFill>
                <a:latin typeface="Montserrat SemiBold"/>
                <a:ea typeface="Montserrat SemiBold"/>
                <a:cs typeface="Montserrat SemiBold"/>
                <a:sym typeface="Montserrat SemiBold"/>
              </a:rPr>
              <a:t>Amenazas</a:t>
            </a:r>
            <a:endParaRPr>
              <a:solidFill>
                <a:srgbClr val="FE7A4D"/>
              </a:solidFill>
              <a:latin typeface="Montserrat SemiBold"/>
              <a:ea typeface="Montserrat SemiBold"/>
              <a:cs typeface="Montserrat SemiBold"/>
              <a:sym typeface="Montserrat SemiBold"/>
            </a:endParaRPr>
          </a:p>
        </p:txBody>
      </p:sp>
      <p:sp>
        <p:nvSpPr>
          <p:cNvPr id="175" name="Google Shape;175;p26"/>
          <p:cNvSpPr txBox="1"/>
          <p:nvPr>
            <p:ph idx="1" type="body"/>
          </p:nvPr>
        </p:nvSpPr>
        <p:spPr>
          <a:xfrm>
            <a:off x="1711650" y="1495500"/>
            <a:ext cx="5720700" cy="2152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419"/>
              <a:t>Poca confianza en su privacidad y seguridad</a:t>
            </a:r>
            <a:endParaRPr/>
          </a:p>
          <a:p>
            <a:pPr indent="0" lvl="0" marL="0" rtl="0" algn="ctr">
              <a:spcBef>
                <a:spcPts val="1200"/>
              </a:spcBef>
              <a:spcAft>
                <a:spcPts val="0"/>
              </a:spcAft>
              <a:buNone/>
            </a:pPr>
            <a:r>
              <a:rPr lang="es-419"/>
              <a:t>Controversias de su algoritmo</a:t>
            </a:r>
            <a:endParaRPr/>
          </a:p>
          <a:p>
            <a:pPr indent="0" lvl="0" marL="0" rtl="0" algn="ctr">
              <a:spcBef>
                <a:spcPts val="1200"/>
              </a:spcBef>
              <a:spcAft>
                <a:spcPts val="0"/>
              </a:spcAft>
              <a:buNone/>
            </a:pPr>
            <a:r>
              <a:rPr lang="es-419"/>
              <a:t>Bots</a:t>
            </a:r>
            <a:endParaRPr/>
          </a:p>
          <a:p>
            <a:pPr indent="0" lvl="0" marL="0" rtl="0" algn="ctr">
              <a:spcBef>
                <a:spcPts val="1200"/>
              </a:spcBef>
              <a:spcAft>
                <a:spcPts val="1200"/>
              </a:spcAft>
              <a:buNone/>
            </a:pPr>
            <a:r>
              <a:rPr lang="es-419"/>
              <a:t>Apps de citas similares</a:t>
            </a:r>
            <a:endParaRPr/>
          </a:p>
        </p:txBody>
      </p:sp>
      <p:pic>
        <p:nvPicPr>
          <p:cNvPr id="176" name="Google Shape;176;p26"/>
          <p:cNvPicPr preferRelativeResize="0"/>
          <p:nvPr/>
        </p:nvPicPr>
        <p:blipFill>
          <a:blip r:embed="rId3">
            <a:alphaModFix/>
          </a:blip>
          <a:stretch>
            <a:fillRect/>
          </a:stretch>
        </p:blipFill>
        <p:spPr>
          <a:xfrm>
            <a:off x="6271900" y="304800"/>
            <a:ext cx="2560394" cy="1190700"/>
          </a:xfrm>
          <a:prstGeom prst="rect">
            <a:avLst/>
          </a:prstGeom>
          <a:noFill/>
          <a:ln>
            <a:noFill/>
          </a:ln>
        </p:spPr>
      </p:pic>
      <p:pic>
        <p:nvPicPr>
          <p:cNvPr id="177" name="Google Shape;177;p26"/>
          <p:cNvPicPr preferRelativeResize="0"/>
          <p:nvPr/>
        </p:nvPicPr>
        <p:blipFill>
          <a:blip r:embed="rId4">
            <a:alphaModFix/>
          </a:blip>
          <a:stretch>
            <a:fillRect/>
          </a:stretch>
        </p:blipFill>
        <p:spPr>
          <a:xfrm>
            <a:off x="793251" y="2084526"/>
            <a:ext cx="1723374" cy="3058975"/>
          </a:xfrm>
          <a:prstGeom prst="rect">
            <a:avLst/>
          </a:prstGeom>
          <a:noFill/>
          <a:ln>
            <a:noFill/>
          </a:ln>
        </p:spPr>
      </p:pic>
      <p:pic>
        <p:nvPicPr>
          <p:cNvPr id="178" name="Google Shape;178;p26"/>
          <p:cNvPicPr preferRelativeResize="0"/>
          <p:nvPr/>
        </p:nvPicPr>
        <p:blipFill>
          <a:blip r:embed="rId5">
            <a:alphaModFix/>
          </a:blip>
          <a:stretch>
            <a:fillRect/>
          </a:stretch>
        </p:blipFill>
        <p:spPr>
          <a:xfrm>
            <a:off x="3203825" y="3647993"/>
            <a:ext cx="3925450" cy="1636900"/>
          </a:xfrm>
          <a:prstGeom prst="rect">
            <a:avLst/>
          </a:prstGeom>
          <a:noFill/>
          <a:ln>
            <a:noFill/>
          </a:ln>
        </p:spPr>
      </p:pic>
      <p:pic>
        <p:nvPicPr>
          <p:cNvPr id="179" name="Google Shape;179;p26"/>
          <p:cNvPicPr preferRelativeResize="0"/>
          <p:nvPr/>
        </p:nvPicPr>
        <p:blipFill>
          <a:blip r:embed="rId6">
            <a:alphaModFix/>
          </a:blip>
          <a:stretch>
            <a:fillRect/>
          </a:stretch>
        </p:blipFill>
        <p:spPr>
          <a:xfrm>
            <a:off x="6720625" y="1890544"/>
            <a:ext cx="2182533" cy="1636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27"/>
          <p:cNvPicPr preferRelativeResize="0"/>
          <p:nvPr/>
        </p:nvPicPr>
        <p:blipFill>
          <a:blip r:embed="rId3">
            <a:alphaModFix/>
          </a:blip>
          <a:stretch>
            <a:fillRect/>
          </a:stretch>
        </p:blipFill>
        <p:spPr>
          <a:xfrm>
            <a:off x="0" y="0"/>
            <a:ext cx="9144000" cy="9144000"/>
          </a:xfrm>
          <a:prstGeom prst="rect">
            <a:avLst/>
          </a:prstGeom>
          <a:noFill/>
          <a:ln>
            <a:noFill/>
          </a:ln>
        </p:spPr>
      </p:pic>
      <p:sp>
        <p:nvSpPr>
          <p:cNvPr id="185" name="Google Shape;185;p27"/>
          <p:cNvSpPr txBox="1"/>
          <p:nvPr>
            <p:ph type="title"/>
          </p:nvPr>
        </p:nvSpPr>
        <p:spPr>
          <a:xfrm>
            <a:off x="311700" y="1002414"/>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419">
                <a:solidFill>
                  <a:schemeClr val="lt1"/>
                </a:solidFill>
                <a:latin typeface="Montserrat SemiBold"/>
                <a:ea typeface="Montserrat SemiBold"/>
                <a:cs typeface="Montserrat SemiBold"/>
                <a:sym typeface="Montserrat SemiBold"/>
              </a:rPr>
              <a:t>Gracias por su atención :)</a:t>
            </a:r>
            <a:endParaRPr>
              <a:solidFill>
                <a:schemeClr val="lt1"/>
              </a:solidFill>
              <a:latin typeface="Montserrat SemiBold"/>
              <a:ea typeface="Montserrat SemiBold"/>
              <a:cs typeface="Montserrat SemiBold"/>
              <a:sym typeface="Montserrat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solidFill>
                  <a:srgbClr val="FE7A4D"/>
                </a:solidFill>
                <a:latin typeface="Montserrat SemiBold"/>
                <a:ea typeface="Montserrat SemiBold"/>
                <a:cs typeface="Montserrat SemiBold"/>
                <a:sym typeface="Montserrat SemiBold"/>
              </a:rPr>
              <a:t>Sobre la app</a:t>
            </a:r>
            <a:endParaRPr>
              <a:solidFill>
                <a:srgbClr val="FE7A4D"/>
              </a:solidFill>
              <a:latin typeface="Montserrat SemiBold"/>
              <a:ea typeface="Montserrat SemiBold"/>
              <a:cs typeface="Montserrat SemiBold"/>
              <a:sym typeface="Montserrat SemiBold"/>
            </a:endParaRPr>
          </a:p>
        </p:txBody>
      </p:sp>
      <p:sp>
        <p:nvSpPr>
          <p:cNvPr id="62" name="Google Shape;62;p14"/>
          <p:cNvSpPr txBox="1"/>
          <p:nvPr>
            <p:ph idx="1" type="body"/>
          </p:nvPr>
        </p:nvSpPr>
        <p:spPr>
          <a:xfrm>
            <a:off x="545500" y="1152475"/>
            <a:ext cx="2059800" cy="1842300"/>
          </a:xfrm>
          <a:prstGeom prst="rect">
            <a:avLst/>
          </a:prstGeom>
          <a:solidFill>
            <a:srgbClr val="FD3B7B"/>
          </a:solidFill>
        </p:spPr>
        <p:txBody>
          <a:bodyPr anchorCtr="0" anchor="t" bIns="91425" lIns="91425" spcFirstLastPara="1" rIns="91425" wrap="square" tIns="91425">
            <a:normAutofit fontScale="85000"/>
          </a:bodyPr>
          <a:lstStyle/>
          <a:p>
            <a:pPr indent="0" lvl="0" marL="0" rtl="0" algn="ctr">
              <a:spcBef>
                <a:spcPts val="0"/>
              </a:spcBef>
              <a:spcAft>
                <a:spcPts val="1200"/>
              </a:spcAft>
              <a:buNone/>
            </a:pPr>
            <a:r>
              <a:rPr lang="es-419">
                <a:solidFill>
                  <a:schemeClr val="lt1"/>
                </a:solidFill>
                <a:latin typeface="Montserrat"/>
                <a:ea typeface="Montserrat"/>
                <a:cs typeface="Montserrat"/>
                <a:sym typeface="Montserrat"/>
              </a:rPr>
              <a:t>Una app que busca facilitar la interacción y conexión entre personas para generar amistades</a:t>
            </a:r>
            <a:endParaRPr>
              <a:solidFill>
                <a:schemeClr val="lt1"/>
              </a:solidFill>
              <a:latin typeface="Montserrat"/>
              <a:ea typeface="Montserrat"/>
              <a:cs typeface="Montserrat"/>
              <a:sym typeface="Montserrat"/>
            </a:endParaRPr>
          </a:p>
        </p:txBody>
      </p:sp>
      <p:sp>
        <p:nvSpPr>
          <p:cNvPr id="63" name="Google Shape;63;p14"/>
          <p:cNvSpPr txBox="1"/>
          <p:nvPr>
            <p:ph idx="1" type="body"/>
          </p:nvPr>
        </p:nvSpPr>
        <p:spPr>
          <a:xfrm>
            <a:off x="1722600" y="3315425"/>
            <a:ext cx="2059800" cy="1149000"/>
          </a:xfrm>
          <a:prstGeom prst="rect">
            <a:avLst/>
          </a:prstGeom>
          <a:solidFill>
            <a:srgbClr val="FD3B7B"/>
          </a:solidFill>
        </p:spPr>
        <p:txBody>
          <a:bodyPr anchorCtr="0" anchor="t" bIns="91425" lIns="91425" spcFirstLastPara="1" rIns="91425" wrap="square" tIns="91425">
            <a:normAutofit fontScale="85000" lnSpcReduction="20000"/>
          </a:bodyPr>
          <a:lstStyle/>
          <a:p>
            <a:pPr indent="0" lvl="0" marL="0" rtl="0" algn="ctr">
              <a:spcBef>
                <a:spcPts val="0"/>
              </a:spcBef>
              <a:spcAft>
                <a:spcPts val="1200"/>
              </a:spcAft>
              <a:buNone/>
            </a:pPr>
            <a:r>
              <a:rPr lang="es-419">
                <a:solidFill>
                  <a:schemeClr val="lt1"/>
                </a:solidFill>
                <a:latin typeface="Montserrat"/>
                <a:ea typeface="Montserrat"/>
                <a:cs typeface="Montserrat"/>
                <a:sym typeface="Montserrat"/>
              </a:rPr>
              <a:t>La app surgió como una idea para un Hackaton en el 2012</a:t>
            </a:r>
            <a:endParaRPr>
              <a:solidFill>
                <a:schemeClr val="lt1"/>
              </a:solidFill>
              <a:latin typeface="Montserrat"/>
              <a:ea typeface="Montserrat"/>
              <a:cs typeface="Montserrat"/>
              <a:sym typeface="Montserrat"/>
            </a:endParaRPr>
          </a:p>
        </p:txBody>
      </p:sp>
      <p:sp>
        <p:nvSpPr>
          <p:cNvPr id="64" name="Google Shape;64;p14"/>
          <p:cNvSpPr txBox="1"/>
          <p:nvPr>
            <p:ph idx="1" type="body"/>
          </p:nvPr>
        </p:nvSpPr>
        <p:spPr>
          <a:xfrm>
            <a:off x="3087838" y="1293325"/>
            <a:ext cx="1672800" cy="1560600"/>
          </a:xfrm>
          <a:prstGeom prst="rect">
            <a:avLst/>
          </a:prstGeom>
          <a:solidFill>
            <a:srgbClr val="FE7A4D"/>
          </a:solidFill>
        </p:spPr>
        <p:txBody>
          <a:bodyPr anchorCtr="0" anchor="t" bIns="91425" lIns="91425" spcFirstLastPara="1" rIns="91425" wrap="square" tIns="91425">
            <a:normAutofit fontScale="85000" lnSpcReduction="20000"/>
          </a:bodyPr>
          <a:lstStyle/>
          <a:p>
            <a:pPr indent="0" lvl="0" marL="0" rtl="0" algn="ctr">
              <a:spcBef>
                <a:spcPts val="0"/>
              </a:spcBef>
              <a:spcAft>
                <a:spcPts val="1200"/>
              </a:spcAft>
              <a:buNone/>
            </a:pPr>
            <a:r>
              <a:rPr lang="es-419">
                <a:solidFill>
                  <a:schemeClr val="lt1"/>
                </a:solidFill>
                <a:latin typeface="Montserrat"/>
                <a:ea typeface="Montserrat"/>
                <a:cs typeface="Montserrat"/>
                <a:sym typeface="Montserrat"/>
              </a:rPr>
              <a:t>La app genera ingresos por medio de anuncios y un sistema de </a:t>
            </a:r>
            <a:r>
              <a:rPr lang="es-419">
                <a:solidFill>
                  <a:schemeClr val="lt1"/>
                </a:solidFill>
                <a:latin typeface="Montserrat"/>
                <a:ea typeface="Montserrat"/>
                <a:cs typeface="Montserrat"/>
                <a:sym typeface="Montserrat"/>
              </a:rPr>
              <a:t>suscripciones</a:t>
            </a:r>
            <a:r>
              <a:rPr lang="es-419">
                <a:solidFill>
                  <a:schemeClr val="lt1"/>
                </a:solidFill>
                <a:latin typeface="Montserrat"/>
                <a:ea typeface="Montserrat"/>
                <a:cs typeface="Montserrat"/>
                <a:sym typeface="Montserrat"/>
              </a:rPr>
              <a:t> </a:t>
            </a:r>
            <a:endParaRPr>
              <a:solidFill>
                <a:schemeClr val="lt1"/>
              </a:solidFill>
              <a:latin typeface="Montserrat"/>
              <a:ea typeface="Montserrat"/>
              <a:cs typeface="Montserrat"/>
              <a:sym typeface="Montserrat"/>
            </a:endParaRPr>
          </a:p>
        </p:txBody>
      </p:sp>
      <p:pic>
        <p:nvPicPr>
          <p:cNvPr id="65" name="Google Shape;65;p14"/>
          <p:cNvPicPr preferRelativeResize="0"/>
          <p:nvPr/>
        </p:nvPicPr>
        <p:blipFill rotWithShape="1">
          <a:blip r:embed="rId3">
            <a:alphaModFix/>
          </a:blip>
          <a:srcRect b="0" l="8428" r="7197" t="0"/>
          <a:stretch/>
        </p:blipFill>
        <p:spPr>
          <a:xfrm>
            <a:off x="5243200" y="1468050"/>
            <a:ext cx="3311100" cy="2207400"/>
          </a:xfrm>
          <a:prstGeom prst="roundRect">
            <a:avLst>
              <a:gd fmla="val 16667" name="adj"/>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11519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419">
                <a:solidFill>
                  <a:srgbClr val="FE7A4D"/>
                </a:solidFill>
                <a:latin typeface="Montserrat SemiBold"/>
                <a:ea typeface="Montserrat SemiBold"/>
                <a:cs typeface="Montserrat SemiBold"/>
                <a:sym typeface="Montserrat SemiBold"/>
              </a:rPr>
              <a:t>¿Por qué hablamos de esta app?</a:t>
            </a:r>
            <a:endParaRPr>
              <a:solidFill>
                <a:srgbClr val="FE7A4D"/>
              </a:solidFill>
              <a:latin typeface="Montserrat SemiBold"/>
              <a:ea typeface="Montserrat SemiBold"/>
              <a:cs typeface="Montserrat SemiBold"/>
              <a:sym typeface="Montserrat SemiBold"/>
            </a:endParaRPr>
          </a:p>
        </p:txBody>
      </p:sp>
      <p:pic>
        <p:nvPicPr>
          <p:cNvPr id="71" name="Google Shape;71;p15"/>
          <p:cNvPicPr preferRelativeResize="0"/>
          <p:nvPr/>
        </p:nvPicPr>
        <p:blipFill>
          <a:blip r:embed="rId3">
            <a:alphaModFix/>
          </a:blip>
          <a:stretch>
            <a:fillRect/>
          </a:stretch>
        </p:blipFill>
        <p:spPr>
          <a:xfrm>
            <a:off x="3005138" y="1821350"/>
            <a:ext cx="3133725" cy="220614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idx="1" type="body"/>
          </p:nvPr>
        </p:nvSpPr>
        <p:spPr>
          <a:xfrm>
            <a:off x="311700" y="517875"/>
            <a:ext cx="8520600" cy="1352400"/>
          </a:xfrm>
          <a:prstGeom prst="rect">
            <a:avLst/>
          </a:prstGeom>
        </p:spPr>
        <p:txBody>
          <a:bodyPr anchorCtr="0" anchor="t" bIns="91425" lIns="91425" spcFirstLastPara="1" rIns="91425" wrap="square" tIns="91425">
            <a:normAutofit fontScale="85000" lnSpcReduction="10000"/>
          </a:bodyPr>
          <a:lstStyle/>
          <a:p>
            <a:pPr indent="0" lvl="0" marL="0" rtl="0" algn="ctr">
              <a:spcBef>
                <a:spcPts val="0"/>
              </a:spcBef>
              <a:spcAft>
                <a:spcPts val="0"/>
              </a:spcAft>
              <a:buNone/>
            </a:pPr>
            <a:r>
              <a:rPr lang="es-419">
                <a:solidFill>
                  <a:schemeClr val="dk1"/>
                </a:solidFill>
                <a:latin typeface="Montserrat"/>
                <a:ea typeface="Montserrat"/>
                <a:cs typeface="Montserrat"/>
                <a:sym typeface="Montserrat"/>
              </a:rPr>
              <a:t>A pesar de no ser la primera app de citas en existir, es la única que tuvo un éxito masivo, por lo que nos interesa saber las el por qué de su éxito sobre la competencia.</a:t>
            </a:r>
            <a:endParaRPr>
              <a:solidFill>
                <a:schemeClr val="dk1"/>
              </a:solidFill>
              <a:latin typeface="Montserrat"/>
              <a:ea typeface="Montserrat"/>
              <a:cs typeface="Montserrat"/>
              <a:sym typeface="Montserrat"/>
            </a:endParaRPr>
          </a:p>
          <a:p>
            <a:pPr indent="0" lvl="0" marL="0" rtl="0" algn="ctr">
              <a:spcBef>
                <a:spcPts val="1200"/>
              </a:spcBef>
              <a:spcAft>
                <a:spcPts val="1200"/>
              </a:spcAft>
              <a:buNone/>
            </a:pPr>
            <a:r>
              <a:rPr lang="es-419">
                <a:solidFill>
                  <a:schemeClr val="dk1"/>
                </a:solidFill>
                <a:latin typeface="Montserrat"/>
                <a:ea typeface="Montserrat"/>
                <a:cs typeface="Montserrat"/>
                <a:sym typeface="Montserrat"/>
              </a:rPr>
              <a:t>Además Tinder es la prueba de que una pequeña idea puede ser un </a:t>
            </a:r>
            <a:r>
              <a:rPr lang="es-419">
                <a:solidFill>
                  <a:schemeClr val="dk1"/>
                </a:solidFill>
                <a:latin typeface="Montserrat"/>
                <a:ea typeface="Montserrat"/>
                <a:cs typeface="Montserrat"/>
                <a:sym typeface="Montserrat"/>
              </a:rPr>
              <a:t>éxito</a:t>
            </a:r>
            <a:r>
              <a:rPr lang="es-419">
                <a:solidFill>
                  <a:schemeClr val="dk1"/>
                </a:solidFill>
                <a:latin typeface="Montserrat"/>
                <a:ea typeface="Montserrat"/>
                <a:cs typeface="Montserrat"/>
                <a:sym typeface="Montserrat"/>
              </a:rPr>
              <a:t> masivo </a:t>
            </a:r>
            <a:r>
              <a:rPr lang="es-419">
                <a:solidFill>
                  <a:schemeClr val="dk1"/>
                </a:solidFill>
                <a:latin typeface="Montserrat"/>
                <a:ea typeface="Montserrat"/>
                <a:cs typeface="Montserrat"/>
                <a:sym typeface="Montserrat"/>
              </a:rPr>
              <a:t>sí</a:t>
            </a:r>
            <a:r>
              <a:rPr lang="es-419">
                <a:solidFill>
                  <a:schemeClr val="dk1"/>
                </a:solidFill>
                <a:latin typeface="Montserrat"/>
                <a:ea typeface="Montserrat"/>
                <a:cs typeface="Montserrat"/>
                <a:sym typeface="Montserrat"/>
              </a:rPr>
              <a:t> se le pone empeño. Ya que </a:t>
            </a:r>
            <a:r>
              <a:rPr lang="es-419">
                <a:solidFill>
                  <a:schemeClr val="dk1"/>
                </a:solidFill>
                <a:latin typeface="Montserrat"/>
                <a:ea typeface="Montserrat"/>
                <a:cs typeface="Montserrat"/>
                <a:sym typeface="Montserrat"/>
              </a:rPr>
              <a:t>pasó</a:t>
            </a:r>
            <a:r>
              <a:rPr lang="es-419">
                <a:solidFill>
                  <a:schemeClr val="dk1"/>
                </a:solidFill>
                <a:latin typeface="Montserrat"/>
                <a:ea typeface="Montserrat"/>
                <a:cs typeface="Montserrat"/>
                <a:sym typeface="Montserrat"/>
              </a:rPr>
              <a:t> de ser una idea hackathon a un unicornio </a:t>
            </a:r>
            <a:r>
              <a:rPr lang="es-419" sz="1400">
                <a:solidFill>
                  <a:schemeClr val="dk1"/>
                </a:solidFill>
              </a:rPr>
              <a:t>🦄</a:t>
            </a:r>
            <a:endParaRPr>
              <a:solidFill>
                <a:schemeClr val="dk1"/>
              </a:solidFill>
              <a:latin typeface="Montserrat"/>
              <a:ea typeface="Montserrat"/>
              <a:cs typeface="Montserrat"/>
              <a:sym typeface="Montserrat"/>
            </a:endParaRPr>
          </a:p>
        </p:txBody>
      </p:sp>
      <p:pic>
        <p:nvPicPr>
          <p:cNvPr id="77" name="Google Shape;77;p16"/>
          <p:cNvPicPr preferRelativeResize="0"/>
          <p:nvPr/>
        </p:nvPicPr>
        <p:blipFill>
          <a:blip r:embed="rId3">
            <a:alphaModFix/>
          </a:blip>
          <a:stretch>
            <a:fillRect/>
          </a:stretch>
        </p:blipFill>
        <p:spPr>
          <a:xfrm>
            <a:off x="2154100" y="1997275"/>
            <a:ext cx="4835800" cy="2841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419">
                <a:solidFill>
                  <a:srgbClr val="FE7A4D"/>
                </a:solidFill>
                <a:latin typeface="Montserrat SemiBold"/>
                <a:ea typeface="Montserrat SemiBold"/>
                <a:cs typeface="Montserrat SemiBold"/>
                <a:sym typeface="Montserrat SemiBold"/>
              </a:rPr>
              <a:t>Funcionalidades</a:t>
            </a:r>
            <a:endParaRPr>
              <a:solidFill>
                <a:srgbClr val="FE7A4D"/>
              </a:solidFill>
              <a:latin typeface="Montserrat SemiBold"/>
              <a:ea typeface="Montserrat SemiBold"/>
              <a:cs typeface="Montserrat SemiBold"/>
              <a:sym typeface="Montserrat SemiBold"/>
            </a:endParaRPr>
          </a:p>
        </p:txBody>
      </p:sp>
      <p:sp>
        <p:nvSpPr>
          <p:cNvPr id="83" name="Google Shape;83;p17"/>
          <p:cNvSpPr txBox="1"/>
          <p:nvPr>
            <p:ph idx="1" type="body"/>
          </p:nvPr>
        </p:nvSpPr>
        <p:spPr>
          <a:xfrm>
            <a:off x="2354075" y="2221200"/>
            <a:ext cx="1434300" cy="70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a:t>Swipes</a:t>
            </a:r>
            <a:endParaRPr/>
          </a:p>
        </p:txBody>
      </p:sp>
      <p:sp>
        <p:nvSpPr>
          <p:cNvPr id="84" name="Google Shape;84;p17"/>
          <p:cNvSpPr txBox="1"/>
          <p:nvPr>
            <p:ph idx="1" type="body"/>
          </p:nvPr>
        </p:nvSpPr>
        <p:spPr>
          <a:xfrm>
            <a:off x="3021250" y="1418150"/>
            <a:ext cx="1434300" cy="701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s-419"/>
              <a:t>Tinder explore</a:t>
            </a:r>
            <a:endParaRPr/>
          </a:p>
        </p:txBody>
      </p:sp>
      <p:sp>
        <p:nvSpPr>
          <p:cNvPr id="85" name="Google Shape;85;p17"/>
          <p:cNvSpPr txBox="1"/>
          <p:nvPr>
            <p:ph idx="1" type="body"/>
          </p:nvPr>
        </p:nvSpPr>
        <p:spPr>
          <a:xfrm>
            <a:off x="4280800" y="1418150"/>
            <a:ext cx="1938000" cy="701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s-419"/>
              <a:t>Personalización</a:t>
            </a:r>
            <a:r>
              <a:rPr lang="es-419"/>
              <a:t> de perfil</a:t>
            </a:r>
            <a:endParaRPr/>
          </a:p>
        </p:txBody>
      </p:sp>
      <p:sp>
        <p:nvSpPr>
          <p:cNvPr id="86" name="Google Shape;86;p17"/>
          <p:cNvSpPr txBox="1"/>
          <p:nvPr>
            <p:ph idx="1" type="body"/>
          </p:nvPr>
        </p:nvSpPr>
        <p:spPr>
          <a:xfrm>
            <a:off x="4851925" y="2221200"/>
            <a:ext cx="1938000" cy="70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a:t>Likes y Top Picks</a:t>
            </a:r>
            <a:endParaRPr/>
          </a:p>
        </p:txBody>
      </p:sp>
      <p:sp>
        <p:nvSpPr>
          <p:cNvPr id="87" name="Google Shape;87;p17"/>
          <p:cNvSpPr txBox="1"/>
          <p:nvPr>
            <p:ph idx="1" type="body"/>
          </p:nvPr>
        </p:nvSpPr>
        <p:spPr>
          <a:xfrm>
            <a:off x="4300650" y="3024250"/>
            <a:ext cx="1434300" cy="70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a:t>Matches</a:t>
            </a:r>
            <a:endParaRPr/>
          </a:p>
        </p:txBody>
      </p:sp>
      <p:sp>
        <p:nvSpPr>
          <p:cNvPr id="88" name="Google Shape;88;p17"/>
          <p:cNvSpPr txBox="1"/>
          <p:nvPr>
            <p:ph idx="1" type="body"/>
          </p:nvPr>
        </p:nvSpPr>
        <p:spPr>
          <a:xfrm>
            <a:off x="2846500" y="2922300"/>
            <a:ext cx="1434300" cy="701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s-419"/>
              <a:t>Consejos de seguridad</a:t>
            </a:r>
            <a:endParaRPr/>
          </a:p>
        </p:txBody>
      </p:sp>
      <p:pic>
        <p:nvPicPr>
          <p:cNvPr id="89" name="Google Shape;89;p17"/>
          <p:cNvPicPr preferRelativeResize="0"/>
          <p:nvPr/>
        </p:nvPicPr>
        <p:blipFill>
          <a:blip r:embed="rId3">
            <a:alphaModFix/>
          </a:blip>
          <a:stretch>
            <a:fillRect/>
          </a:stretch>
        </p:blipFill>
        <p:spPr>
          <a:xfrm>
            <a:off x="783275" y="-287725"/>
            <a:ext cx="1434300" cy="2508925"/>
          </a:xfrm>
          <a:prstGeom prst="rect">
            <a:avLst/>
          </a:prstGeom>
          <a:noFill/>
          <a:ln>
            <a:noFill/>
          </a:ln>
        </p:spPr>
      </p:pic>
      <p:pic>
        <p:nvPicPr>
          <p:cNvPr id="90" name="Google Shape;90;p17"/>
          <p:cNvPicPr preferRelativeResize="0"/>
          <p:nvPr/>
        </p:nvPicPr>
        <p:blipFill>
          <a:blip r:embed="rId4">
            <a:alphaModFix/>
          </a:blip>
          <a:stretch>
            <a:fillRect/>
          </a:stretch>
        </p:blipFill>
        <p:spPr>
          <a:xfrm>
            <a:off x="686775" y="2285065"/>
            <a:ext cx="1627300" cy="987560"/>
          </a:xfrm>
          <a:prstGeom prst="rect">
            <a:avLst/>
          </a:prstGeom>
          <a:noFill/>
          <a:ln>
            <a:noFill/>
          </a:ln>
        </p:spPr>
      </p:pic>
      <p:pic>
        <p:nvPicPr>
          <p:cNvPr id="91" name="Google Shape;91;p17"/>
          <p:cNvPicPr preferRelativeResize="0"/>
          <p:nvPr/>
        </p:nvPicPr>
        <p:blipFill>
          <a:blip r:embed="rId5">
            <a:alphaModFix/>
          </a:blip>
          <a:stretch>
            <a:fillRect/>
          </a:stretch>
        </p:blipFill>
        <p:spPr>
          <a:xfrm>
            <a:off x="5411049" y="3024250"/>
            <a:ext cx="1127052" cy="1902250"/>
          </a:xfrm>
          <a:prstGeom prst="rect">
            <a:avLst/>
          </a:prstGeom>
          <a:noFill/>
          <a:ln>
            <a:noFill/>
          </a:ln>
        </p:spPr>
      </p:pic>
      <p:pic>
        <p:nvPicPr>
          <p:cNvPr id="92" name="Google Shape;92;p17"/>
          <p:cNvPicPr preferRelativeResize="0"/>
          <p:nvPr/>
        </p:nvPicPr>
        <p:blipFill>
          <a:blip r:embed="rId6">
            <a:alphaModFix/>
          </a:blip>
          <a:stretch>
            <a:fillRect/>
          </a:stretch>
        </p:blipFill>
        <p:spPr>
          <a:xfrm>
            <a:off x="6218800" y="141700"/>
            <a:ext cx="2049276" cy="1977551"/>
          </a:xfrm>
          <a:prstGeom prst="rect">
            <a:avLst/>
          </a:prstGeom>
          <a:noFill/>
          <a:ln>
            <a:noFill/>
          </a:ln>
        </p:spPr>
      </p:pic>
      <p:pic>
        <p:nvPicPr>
          <p:cNvPr id="93" name="Google Shape;93;p17"/>
          <p:cNvPicPr preferRelativeResize="0"/>
          <p:nvPr/>
        </p:nvPicPr>
        <p:blipFill>
          <a:blip r:embed="rId7">
            <a:alphaModFix/>
          </a:blip>
          <a:stretch>
            <a:fillRect/>
          </a:stretch>
        </p:blipFill>
        <p:spPr>
          <a:xfrm>
            <a:off x="6789923" y="2119259"/>
            <a:ext cx="1938000" cy="1630191"/>
          </a:xfrm>
          <a:prstGeom prst="rect">
            <a:avLst/>
          </a:prstGeom>
          <a:noFill/>
          <a:ln>
            <a:noFill/>
          </a:ln>
        </p:spPr>
      </p:pic>
      <p:pic>
        <p:nvPicPr>
          <p:cNvPr id="94" name="Google Shape;94;p17"/>
          <p:cNvPicPr preferRelativeResize="0"/>
          <p:nvPr/>
        </p:nvPicPr>
        <p:blipFill rotWithShape="1">
          <a:blip r:embed="rId8">
            <a:alphaModFix/>
          </a:blip>
          <a:srcRect b="50426" l="0" r="0" t="0"/>
          <a:stretch/>
        </p:blipFill>
        <p:spPr>
          <a:xfrm>
            <a:off x="477575" y="3438425"/>
            <a:ext cx="2350497" cy="14880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s-419">
                <a:solidFill>
                  <a:srgbClr val="FE7A4D"/>
                </a:solidFill>
                <a:latin typeface="Montserrat SemiBold"/>
                <a:ea typeface="Montserrat SemiBold"/>
                <a:cs typeface="Montserrat SemiBold"/>
                <a:sym typeface="Montserrat SemiBold"/>
              </a:rPr>
              <a:t>Aspectos</a:t>
            </a:r>
            <a:r>
              <a:rPr lang="es-419">
                <a:solidFill>
                  <a:srgbClr val="FE7A4D"/>
                </a:solidFill>
                <a:latin typeface="Montserrat SemiBold"/>
                <a:ea typeface="Montserrat SemiBold"/>
                <a:cs typeface="Montserrat SemiBold"/>
                <a:sym typeface="Montserrat SemiBold"/>
              </a:rPr>
              <a:t> técnicos</a:t>
            </a:r>
            <a:endParaRPr>
              <a:solidFill>
                <a:srgbClr val="FE7A4D"/>
              </a:solidFill>
              <a:latin typeface="Montserrat SemiBold"/>
              <a:ea typeface="Montserrat SemiBold"/>
              <a:cs typeface="Montserrat SemiBold"/>
              <a:sym typeface="Montserrat SemiBold"/>
            </a:endParaRPr>
          </a:p>
        </p:txBody>
      </p:sp>
      <p:sp>
        <p:nvSpPr>
          <p:cNvPr id="100" name="Google Shape;100;p18"/>
          <p:cNvSpPr txBox="1"/>
          <p:nvPr/>
        </p:nvSpPr>
        <p:spPr>
          <a:xfrm>
            <a:off x="456475" y="1017725"/>
            <a:ext cx="2171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1800">
                <a:solidFill>
                  <a:srgbClr val="FD3B7B"/>
                </a:solidFill>
                <a:latin typeface="Montserrat"/>
                <a:ea typeface="Montserrat"/>
                <a:cs typeface="Montserrat"/>
                <a:sym typeface="Montserrat"/>
              </a:rPr>
              <a:t>Aplicación Web</a:t>
            </a:r>
            <a:endParaRPr b="1" sz="1800">
              <a:solidFill>
                <a:srgbClr val="FD3B7B"/>
              </a:solidFill>
              <a:latin typeface="Montserrat"/>
              <a:ea typeface="Montserrat"/>
              <a:cs typeface="Montserrat"/>
              <a:sym typeface="Montserrat"/>
            </a:endParaRPr>
          </a:p>
        </p:txBody>
      </p:sp>
      <p:pic>
        <p:nvPicPr>
          <p:cNvPr id="101" name="Google Shape;101;p18"/>
          <p:cNvPicPr preferRelativeResize="0"/>
          <p:nvPr/>
        </p:nvPicPr>
        <p:blipFill>
          <a:blip r:embed="rId3">
            <a:alphaModFix/>
          </a:blip>
          <a:stretch>
            <a:fillRect/>
          </a:stretch>
        </p:blipFill>
        <p:spPr>
          <a:xfrm>
            <a:off x="4141525" y="1590425"/>
            <a:ext cx="4690774" cy="3160425"/>
          </a:xfrm>
          <a:prstGeom prst="rect">
            <a:avLst/>
          </a:prstGeom>
          <a:noFill/>
          <a:ln>
            <a:noFill/>
          </a:ln>
        </p:spPr>
      </p:pic>
      <p:sp>
        <p:nvSpPr>
          <p:cNvPr id="102" name="Google Shape;102;p18"/>
          <p:cNvSpPr txBox="1"/>
          <p:nvPr/>
        </p:nvSpPr>
        <p:spPr>
          <a:xfrm>
            <a:off x="590050" y="1703375"/>
            <a:ext cx="2594100" cy="11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800">
                <a:solidFill>
                  <a:schemeClr val="dk2"/>
                </a:solidFill>
              </a:rPr>
              <a:t>Utiliza la librería de JavaScript </a:t>
            </a:r>
            <a:r>
              <a:rPr b="1" lang="es-419" sz="1800">
                <a:solidFill>
                  <a:schemeClr val="dk2"/>
                </a:solidFill>
              </a:rPr>
              <a:t>React</a:t>
            </a:r>
            <a:r>
              <a:rPr lang="es-419" sz="1800">
                <a:solidFill>
                  <a:schemeClr val="dk2"/>
                </a:solidFill>
              </a:rPr>
              <a:t> para el desarrollo de la UI</a:t>
            </a:r>
            <a:endParaRPr sz="1800">
              <a:solidFill>
                <a:schemeClr val="dk2"/>
              </a:solidFill>
            </a:endParaRPr>
          </a:p>
        </p:txBody>
      </p:sp>
      <p:pic>
        <p:nvPicPr>
          <p:cNvPr id="103" name="Google Shape;103;p18"/>
          <p:cNvPicPr preferRelativeResize="0"/>
          <p:nvPr/>
        </p:nvPicPr>
        <p:blipFill>
          <a:blip r:embed="rId4">
            <a:alphaModFix/>
          </a:blip>
          <a:stretch>
            <a:fillRect/>
          </a:stretch>
        </p:blipFill>
        <p:spPr>
          <a:xfrm>
            <a:off x="456475" y="3024872"/>
            <a:ext cx="2953800" cy="163690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s-419">
                <a:solidFill>
                  <a:srgbClr val="FD3B7B"/>
                </a:solidFill>
                <a:latin typeface="Montserrat SemiBold"/>
                <a:ea typeface="Montserrat SemiBold"/>
                <a:cs typeface="Montserrat SemiBold"/>
                <a:sym typeface="Montserrat SemiBold"/>
              </a:rPr>
              <a:t>Aplicación Móvil</a:t>
            </a:r>
            <a:endParaRPr>
              <a:solidFill>
                <a:srgbClr val="FD3B7B"/>
              </a:solidFill>
              <a:latin typeface="Montserrat SemiBold"/>
              <a:ea typeface="Montserrat SemiBold"/>
              <a:cs typeface="Montserrat SemiBold"/>
              <a:sym typeface="Montserrat SemiBold"/>
            </a:endParaRPr>
          </a:p>
        </p:txBody>
      </p:sp>
      <p:pic>
        <p:nvPicPr>
          <p:cNvPr id="109" name="Google Shape;109;p19"/>
          <p:cNvPicPr preferRelativeResize="0"/>
          <p:nvPr/>
        </p:nvPicPr>
        <p:blipFill>
          <a:blip r:embed="rId3">
            <a:alphaModFix/>
          </a:blip>
          <a:stretch>
            <a:fillRect/>
          </a:stretch>
        </p:blipFill>
        <p:spPr>
          <a:xfrm>
            <a:off x="7336875" y="1577575"/>
            <a:ext cx="1495425" cy="3057525"/>
          </a:xfrm>
          <a:prstGeom prst="rect">
            <a:avLst/>
          </a:prstGeom>
          <a:noFill/>
          <a:ln>
            <a:noFill/>
          </a:ln>
        </p:spPr>
      </p:pic>
      <p:pic>
        <p:nvPicPr>
          <p:cNvPr id="110" name="Google Shape;110;p19"/>
          <p:cNvPicPr preferRelativeResize="0"/>
          <p:nvPr/>
        </p:nvPicPr>
        <p:blipFill rotWithShape="1">
          <a:blip r:embed="rId4">
            <a:alphaModFix/>
          </a:blip>
          <a:srcRect b="0" l="25526" r="50373" t="0"/>
          <a:stretch/>
        </p:blipFill>
        <p:spPr>
          <a:xfrm>
            <a:off x="311700" y="1428200"/>
            <a:ext cx="1641498" cy="3405576"/>
          </a:xfrm>
          <a:prstGeom prst="rect">
            <a:avLst/>
          </a:prstGeom>
          <a:noFill/>
          <a:ln>
            <a:noFill/>
          </a:ln>
        </p:spPr>
      </p:pic>
      <p:pic>
        <p:nvPicPr>
          <p:cNvPr id="111" name="Google Shape;111;p19"/>
          <p:cNvPicPr preferRelativeResize="0"/>
          <p:nvPr/>
        </p:nvPicPr>
        <p:blipFill>
          <a:blip r:embed="rId5">
            <a:alphaModFix/>
          </a:blip>
          <a:stretch>
            <a:fillRect/>
          </a:stretch>
        </p:blipFill>
        <p:spPr>
          <a:xfrm>
            <a:off x="2561251" y="1595950"/>
            <a:ext cx="1018127" cy="572700"/>
          </a:xfrm>
          <a:prstGeom prst="rect">
            <a:avLst/>
          </a:prstGeom>
          <a:noFill/>
          <a:ln>
            <a:noFill/>
          </a:ln>
        </p:spPr>
      </p:pic>
      <p:pic>
        <p:nvPicPr>
          <p:cNvPr id="112" name="Google Shape;112;p19"/>
          <p:cNvPicPr preferRelativeResize="0"/>
          <p:nvPr/>
        </p:nvPicPr>
        <p:blipFill>
          <a:blip r:embed="rId6">
            <a:alphaModFix/>
          </a:blip>
          <a:stretch>
            <a:fillRect/>
          </a:stretch>
        </p:blipFill>
        <p:spPr>
          <a:xfrm>
            <a:off x="5124836" y="1910513"/>
            <a:ext cx="1562076" cy="1172451"/>
          </a:xfrm>
          <a:prstGeom prst="rect">
            <a:avLst/>
          </a:prstGeom>
          <a:noFill/>
          <a:ln>
            <a:noFill/>
          </a:ln>
        </p:spPr>
      </p:pic>
      <p:pic>
        <p:nvPicPr>
          <p:cNvPr id="113" name="Google Shape;113;p19"/>
          <p:cNvPicPr preferRelativeResize="0"/>
          <p:nvPr/>
        </p:nvPicPr>
        <p:blipFill>
          <a:blip r:embed="rId7">
            <a:alphaModFix/>
          </a:blip>
          <a:stretch>
            <a:fillRect/>
          </a:stretch>
        </p:blipFill>
        <p:spPr>
          <a:xfrm>
            <a:off x="2104049" y="2328826"/>
            <a:ext cx="1946850" cy="1461250"/>
          </a:xfrm>
          <a:prstGeom prst="rect">
            <a:avLst/>
          </a:prstGeom>
          <a:noFill/>
          <a:ln>
            <a:noFill/>
          </a:ln>
        </p:spPr>
      </p:pic>
      <p:pic>
        <p:nvPicPr>
          <p:cNvPr id="114" name="Google Shape;114;p19"/>
          <p:cNvPicPr preferRelativeResize="0"/>
          <p:nvPr/>
        </p:nvPicPr>
        <p:blipFill>
          <a:blip r:embed="rId8">
            <a:alphaModFix/>
          </a:blip>
          <a:stretch>
            <a:fillRect/>
          </a:stretch>
        </p:blipFill>
        <p:spPr>
          <a:xfrm>
            <a:off x="5124825" y="3027653"/>
            <a:ext cx="1562076" cy="468622"/>
          </a:xfrm>
          <a:prstGeom prst="rect">
            <a:avLst/>
          </a:prstGeom>
          <a:noFill/>
          <a:ln>
            <a:noFill/>
          </a:ln>
        </p:spPr>
      </p:pic>
      <p:pic>
        <p:nvPicPr>
          <p:cNvPr id="115" name="Google Shape;115;p19"/>
          <p:cNvPicPr preferRelativeResize="0"/>
          <p:nvPr/>
        </p:nvPicPr>
        <p:blipFill>
          <a:blip r:embed="rId9">
            <a:alphaModFix/>
          </a:blip>
          <a:stretch>
            <a:fillRect/>
          </a:stretch>
        </p:blipFill>
        <p:spPr>
          <a:xfrm>
            <a:off x="2476901" y="3841092"/>
            <a:ext cx="1355561" cy="468625"/>
          </a:xfrm>
          <a:prstGeom prst="rect">
            <a:avLst/>
          </a:prstGeom>
          <a:noFill/>
          <a:ln>
            <a:noFill/>
          </a:ln>
        </p:spPr>
      </p:pic>
      <p:pic>
        <p:nvPicPr>
          <p:cNvPr id="116" name="Google Shape;116;p19"/>
          <p:cNvPicPr preferRelativeResize="0"/>
          <p:nvPr/>
        </p:nvPicPr>
        <p:blipFill>
          <a:blip r:embed="rId10">
            <a:alphaModFix/>
          </a:blip>
          <a:stretch>
            <a:fillRect/>
          </a:stretch>
        </p:blipFill>
        <p:spPr>
          <a:xfrm>
            <a:off x="5005824" y="3572225"/>
            <a:ext cx="1807650" cy="699550"/>
          </a:xfrm>
          <a:prstGeom prst="rect">
            <a:avLst/>
          </a:prstGeom>
          <a:noFill/>
          <a:ln>
            <a:noFill/>
          </a:ln>
        </p:spPr>
      </p:pic>
      <p:pic>
        <p:nvPicPr>
          <p:cNvPr id="117" name="Google Shape;117;p19"/>
          <p:cNvPicPr preferRelativeResize="0"/>
          <p:nvPr/>
        </p:nvPicPr>
        <p:blipFill>
          <a:blip r:embed="rId11">
            <a:alphaModFix/>
          </a:blip>
          <a:stretch>
            <a:fillRect/>
          </a:stretch>
        </p:blipFill>
        <p:spPr>
          <a:xfrm>
            <a:off x="5124825" y="4409706"/>
            <a:ext cx="1562075" cy="424069"/>
          </a:xfrm>
          <a:prstGeom prst="rect">
            <a:avLst/>
          </a:prstGeom>
          <a:noFill/>
          <a:ln>
            <a:noFill/>
          </a:ln>
        </p:spPr>
      </p:pic>
      <p:pic>
        <p:nvPicPr>
          <p:cNvPr id="118" name="Google Shape;118;p19"/>
          <p:cNvPicPr preferRelativeResize="0"/>
          <p:nvPr/>
        </p:nvPicPr>
        <p:blipFill>
          <a:blip r:embed="rId12">
            <a:alphaModFix/>
          </a:blip>
          <a:stretch>
            <a:fillRect/>
          </a:stretch>
        </p:blipFill>
        <p:spPr>
          <a:xfrm>
            <a:off x="4572000" y="1488244"/>
            <a:ext cx="2667750" cy="788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s-419">
                <a:solidFill>
                  <a:srgbClr val="FE7A4D"/>
                </a:solidFill>
                <a:latin typeface="Montserrat SemiBold"/>
                <a:ea typeface="Montserrat SemiBold"/>
                <a:cs typeface="Montserrat SemiBold"/>
                <a:sym typeface="Montserrat SemiBold"/>
              </a:rPr>
              <a:t>Aspectos técnicos</a:t>
            </a:r>
            <a:endParaRPr>
              <a:solidFill>
                <a:srgbClr val="FE7A4D"/>
              </a:solidFill>
              <a:latin typeface="Montserrat SemiBold"/>
              <a:ea typeface="Montserrat SemiBold"/>
              <a:cs typeface="Montserrat SemiBold"/>
              <a:sym typeface="Montserrat SemiBold"/>
            </a:endParaRPr>
          </a:p>
        </p:txBody>
      </p:sp>
      <p:sp>
        <p:nvSpPr>
          <p:cNvPr id="124" name="Google Shape;124;p20"/>
          <p:cNvSpPr txBox="1"/>
          <p:nvPr/>
        </p:nvSpPr>
        <p:spPr>
          <a:xfrm>
            <a:off x="456475" y="1017725"/>
            <a:ext cx="2171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1800">
                <a:solidFill>
                  <a:srgbClr val="FD3B7B"/>
                </a:solidFill>
                <a:latin typeface="Montserrat"/>
                <a:ea typeface="Montserrat"/>
                <a:cs typeface="Montserrat"/>
                <a:sym typeface="Montserrat"/>
              </a:rPr>
              <a:t>Backend</a:t>
            </a:r>
            <a:endParaRPr b="1" sz="1800">
              <a:solidFill>
                <a:srgbClr val="FD3B7B"/>
              </a:solidFill>
              <a:latin typeface="Montserrat"/>
              <a:ea typeface="Montserrat"/>
              <a:cs typeface="Montserrat"/>
              <a:sym typeface="Montserrat"/>
            </a:endParaRPr>
          </a:p>
        </p:txBody>
      </p:sp>
      <p:pic>
        <p:nvPicPr>
          <p:cNvPr id="125" name="Google Shape;125;p20"/>
          <p:cNvPicPr preferRelativeResize="0"/>
          <p:nvPr/>
        </p:nvPicPr>
        <p:blipFill>
          <a:blip r:embed="rId3">
            <a:alphaModFix/>
          </a:blip>
          <a:stretch>
            <a:fillRect/>
          </a:stretch>
        </p:blipFill>
        <p:spPr>
          <a:xfrm>
            <a:off x="4141525" y="1590425"/>
            <a:ext cx="4690774" cy="3160425"/>
          </a:xfrm>
          <a:prstGeom prst="rect">
            <a:avLst/>
          </a:prstGeom>
          <a:noFill/>
          <a:ln>
            <a:noFill/>
          </a:ln>
        </p:spPr>
      </p:pic>
      <p:sp>
        <p:nvSpPr>
          <p:cNvPr id="126" name="Google Shape;126;p20"/>
          <p:cNvSpPr txBox="1"/>
          <p:nvPr/>
        </p:nvSpPr>
        <p:spPr>
          <a:xfrm>
            <a:off x="590050" y="1703375"/>
            <a:ext cx="2594100" cy="11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800">
                <a:solidFill>
                  <a:schemeClr val="dk2"/>
                </a:solidFill>
              </a:rPr>
              <a:t>Utiliza la librería de JavaScript </a:t>
            </a:r>
            <a:r>
              <a:rPr b="1" lang="es-419" sz="1800">
                <a:solidFill>
                  <a:schemeClr val="dk2"/>
                </a:solidFill>
              </a:rPr>
              <a:t>React</a:t>
            </a:r>
            <a:r>
              <a:rPr lang="es-419" sz="1800">
                <a:solidFill>
                  <a:schemeClr val="dk2"/>
                </a:solidFill>
              </a:rPr>
              <a:t> para el desarrollo de la UI</a:t>
            </a:r>
            <a:endParaRPr sz="1800">
              <a:solidFill>
                <a:schemeClr val="dk2"/>
              </a:solidFill>
            </a:endParaRPr>
          </a:p>
        </p:txBody>
      </p:sp>
      <p:pic>
        <p:nvPicPr>
          <p:cNvPr id="127" name="Google Shape;127;p20"/>
          <p:cNvPicPr preferRelativeResize="0"/>
          <p:nvPr/>
        </p:nvPicPr>
        <p:blipFill>
          <a:blip r:embed="rId4">
            <a:alphaModFix/>
          </a:blip>
          <a:stretch>
            <a:fillRect/>
          </a:stretch>
        </p:blipFill>
        <p:spPr>
          <a:xfrm>
            <a:off x="456475" y="3024872"/>
            <a:ext cx="2953800" cy="163690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solidFill>
                  <a:srgbClr val="FE7A4D"/>
                </a:solidFill>
                <a:latin typeface="Montserrat SemiBold"/>
                <a:ea typeface="Montserrat SemiBold"/>
                <a:cs typeface="Montserrat SemiBold"/>
                <a:sym typeface="Montserrat SemiBold"/>
              </a:rPr>
              <a:t>Impacto social</a:t>
            </a:r>
            <a:endParaRPr>
              <a:solidFill>
                <a:srgbClr val="FE7A4D"/>
              </a:solidFill>
              <a:latin typeface="Montserrat SemiBold"/>
              <a:ea typeface="Montserrat SemiBold"/>
              <a:cs typeface="Montserrat SemiBold"/>
              <a:sym typeface="Montserrat SemiBold"/>
            </a:endParaRPr>
          </a:p>
        </p:txBody>
      </p:sp>
      <p:sp>
        <p:nvSpPr>
          <p:cNvPr id="133" name="Google Shape;133;p21"/>
          <p:cNvSpPr txBox="1"/>
          <p:nvPr>
            <p:ph idx="1" type="body"/>
          </p:nvPr>
        </p:nvSpPr>
        <p:spPr>
          <a:xfrm>
            <a:off x="445300" y="3742975"/>
            <a:ext cx="4008000" cy="944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a:solidFill>
                  <a:schemeClr val="dk1"/>
                </a:solidFill>
                <a:latin typeface="Montserrat"/>
                <a:ea typeface="Montserrat"/>
                <a:cs typeface="Montserrat"/>
                <a:sym typeface="Montserrat"/>
              </a:rPr>
              <a:t>Cambiar la forma en la que los </a:t>
            </a:r>
            <a:r>
              <a:rPr lang="es-419">
                <a:solidFill>
                  <a:schemeClr val="dk1"/>
                </a:solidFill>
                <a:latin typeface="Montserrat"/>
                <a:ea typeface="Montserrat"/>
                <a:cs typeface="Montserrat"/>
                <a:sym typeface="Montserrat"/>
              </a:rPr>
              <a:t>jóvenes</a:t>
            </a:r>
            <a:r>
              <a:rPr lang="es-419">
                <a:solidFill>
                  <a:schemeClr val="dk1"/>
                </a:solidFill>
                <a:latin typeface="Montserrat"/>
                <a:ea typeface="Montserrat"/>
                <a:cs typeface="Montserrat"/>
                <a:sym typeface="Montserrat"/>
              </a:rPr>
              <a:t> se relacionan</a:t>
            </a:r>
            <a:endParaRPr>
              <a:solidFill>
                <a:schemeClr val="dk1"/>
              </a:solidFill>
              <a:latin typeface="Montserrat"/>
              <a:ea typeface="Montserrat"/>
              <a:cs typeface="Montserrat"/>
              <a:sym typeface="Montserrat"/>
            </a:endParaRPr>
          </a:p>
        </p:txBody>
      </p:sp>
      <p:sp>
        <p:nvSpPr>
          <p:cNvPr id="134" name="Google Shape;134;p21"/>
          <p:cNvSpPr txBox="1"/>
          <p:nvPr>
            <p:ph idx="1" type="body"/>
          </p:nvPr>
        </p:nvSpPr>
        <p:spPr>
          <a:xfrm>
            <a:off x="6406200" y="1208225"/>
            <a:ext cx="2426100" cy="848400"/>
          </a:xfrm>
          <a:prstGeom prst="rect">
            <a:avLst/>
          </a:prstGeom>
        </p:spPr>
        <p:txBody>
          <a:bodyPr anchorCtr="0" anchor="ctr" bIns="91425" lIns="91425" spcFirstLastPara="1" rIns="91425" wrap="square" tIns="91425">
            <a:normAutofit/>
          </a:bodyPr>
          <a:lstStyle/>
          <a:p>
            <a:pPr indent="0" lvl="0" marL="0" rtl="0" algn="r">
              <a:spcBef>
                <a:spcPts val="0"/>
              </a:spcBef>
              <a:spcAft>
                <a:spcPts val="1200"/>
              </a:spcAft>
              <a:buNone/>
            </a:pPr>
            <a:r>
              <a:rPr lang="es-419">
                <a:solidFill>
                  <a:schemeClr val="dk1"/>
                </a:solidFill>
                <a:latin typeface="Montserrat"/>
                <a:ea typeface="Montserrat"/>
                <a:cs typeface="Montserrat"/>
                <a:sym typeface="Montserrat"/>
              </a:rPr>
              <a:t>Incremento de relaciones en línea</a:t>
            </a:r>
            <a:endParaRPr>
              <a:solidFill>
                <a:schemeClr val="dk1"/>
              </a:solidFill>
              <a:latin typeface="Montserrat"/>
              <a:ea typeface="Montserrat"/>
              <a:cs typeface="Montserrat"/>
              <a:sym typeface="Montserrat"/>
            </a:endParaRPr>
          </a:p>
        </p:txBody>
      </p:sp>
      <p:sp>
        <p:nvSpPr>
          <p:cNvPr id="135" name="Google Shape;135;p21"/>
          <p:cNvSpPr txBox="1"/>
          <p:nvPr>
            <p:ph idx="1" type="body"/>
          </p:nvPr>
        </p:nvSpPr>
        <p:spPr>
          <a:xfrm>
            <a:off x="5742588" y="349775"/>
            <a:ext cx="3089700" cy="763200"/>
          </a:xfrm>
          <a:prstGeom prst="rect">
            <a:avLst/>
          </a:prstGeom>
        </p:spPr>
        <p:txBody>
          <a:bodyPr anchorCtr="0" anchor="ctr" bIns="91425" lIns="91425" spcFirstLastPara="1" rIns="91425" wrap="square" tIns="91425">
            <a:normAutofit fontScale="92500"/>
          </a:bodyPr>
          <a:lstStyle/>
          <a:p>
            <a:pPr indent="0" lvl="0" marL="0" rtl="0" algn="r">
              <a:spcBef>
                <a:spcPts val="0"/>
              </a:spcBef>
              <a:spcAft>
                <a:spcPts val="1200"/>
              </a:spcAft>
              <a:buNone/>
            </a:pPr>
            <a:r>
              <a:rPr lang="es-419">
                <a:solidFill>
                  <a:schemeClr val="dk1"/>
                </a:solidFill>
                <a:latin typeface="Montserrat"/>
                <a:ea typeface="Montserrat"/>
                <a:cs typeface="Montserrat"/>
                <a:sym typeface="Montserrat"/>
              </a:rPr>
              <a:t>Menor presión social a los jóvenes al buscar pareja</a:t>
            </a:r>
            <a:endParaRPr>
              <a:solidFill>
                <a:schemeClr val="dk1"/>
              </a:solidFill>
              <a:latin typeface="Montserrat"/>
              <a:ea typeface="Montserrat"/>
              <a:cs typeface="Montserrat"/>
              <a:sym typeface="Montserrat"/>
            </a:endParaRPr>
          </a:p>
        </p:txBody>
      </p:sp>
      <p:sp>
        <p:nvSpPr>
          <p:cNvPr id="136" name="Google Shape;136;p21"/>
          <p:cNvSpPr txBox="1"/>
          <p:nvPr>
            <p:ph idx="1" type="body"/>
          </p:nvPr>
        </p:nvSpPr>
        <p:spPr>
          <a:xfrm>
            <a:off x="5933100" y="1956150"/>
            <a:ext cx="2899200" cy="848400"/>
          </a:xfrm>
          <a:prstGeom prst="rect">
            <a:avLst/>
          </a:prstGeom>
        </p:spPr>
        <p:txBody>
          <a:bodyPr anchorCtr="0" anchor="ctr" bIns="91425" lIns="91425" spcFirstLastPara="1" rIns="91425" wrap="square" tIns="91425">
            <a:normAutofit/>
          </a:bodyPr>
          <a:lstStyle/>
          <a:p>
            <a:pPr indent="0" lvl="0" marL="0" rtl="0" algn="r">
              <a:spcBef>
                <a:spcPts val="0"/>
              </a:spcBef>
              <a:spcAft>
                <a:spcPts val="1200"/>
              </a:spcAft>
              <a:buNone/>
            </a:pPr>
            <a:r>
              <a:rPr lang="es-419">
                <a:solidFill>
                  <a:schemeClr val="dk1"/>
                </a:solidFill>
                <a:latin typeface="Montserrat"/>
                <a:ea typeface="Montserrat"/>
                <a:cs typeface="Montserrat"/>
                <a:sym typeface="Montserrat"/>
              </a:rPr>
              <a:t>Incremento de mentalidad superficial</a:t>
            </a:r>
            <a:endParaRPr>
              <a:solidFill>
                <a:schemeClr val="dk1"/>
              </a:solidFill>
              <a:latin typeface="Montserrat"/>
              <a:ea typeface="Montserrat"/>
              <a:cs typeface="Montserrat"/>
              <a:sym typeface="Montserrat"/>
            </a:endParaRPr>
          </a:p>
        </p:txBody>
      </p:sp>
      <p:pic>
        <p:nvPicPr>
          <p:cNvPr id="137" name="Google Shape;137;p21"/>
          <p:cNvPicPr preferRelativeResize="0"/>
          <p:nvPr/>
        </p:nvPicPr>
        <p:blipFill>
          <a:blip r:embed="rId3">
            <a:alphaModFix/>
          </a:blip>
          <a:stretch>
            <a:fillRect/>
          </a:stretch>
        </p:blipFill>
        <p:spPr>
          <a:xfrm>
            <a:off x="590025" y="1472848"/>
            <a:ext cx="2549499" cy="1814999"/>
          </a:xfrm>
          <a:prstGeom prst="rect">
            <a:avLst/>
          </a:prstGeom>
          <a:noFill/>
          <a:ln>
            <a:noFill/>
          </a:ln>
        </p:spPr>
      </p:pic>
      <p:pic>
        <p:nvPicPr>
          <p:cNvPr id="138" name="Google Shape;138;p21"/>
          <p:cNvPicPr preferRelativeResize="0"/>
          <p:nvPr/>
        </p:nvPicPr>
        <p:blipFill>
          <a:blip r:embed="rId4">
            <a:alphaModFix/>
          </a:blip>
          <a:stretch>
            <a:fillRect/>
          </a:stretch>
        </p:blipFill>
        <p:spPr>
          <a:xfrm>
            <a:off x="5742575" y="2858050"/>
            <a:ext cx="3089720" cy="2059300"/>
          </a:xfrm>
          <a:prstGeom prst="rect">
            <a:avLst/>
          </a:prstGeom>
          <a:noFill/>
          <a:ln>
            <a:noFill/>
          </a:ln>
        </p:spPr>
      </p:pic>
      <p:pic>
        <p:nvPicPr>
          <p:cNvPr id="139" name="Google Shape;139;p21"/>
          <p:cNvPicPr preferRelativeResize="0"/>
          <p:nvPr/>
        </p:nvPicPr>
        <p:blipFill rotWithShape="1">
          <a:blip r:embed="rId5">
            <a:alphaModFix/>
          </a:blip>
          <a:srcRect b="49464" l="0" r="47575" t="0"/>
          <a:stretch/>
        </p:blipFill>
        <p:spPr>
          <a:xfrm>
            <a:off x="3427950" y="1782413"/>
            <a:ext cx="2127475" cy="1195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